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63" r:id="rId6"/>
    <p:sldId id="264" r:id="rId7"/>
    <p:sldId id="268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3" autoAdjust="0"/>
    <p:restoredTop sz="94660"/>
  </p:normalViewPr>
  <p:slideViewPr>
    <p:cSldViewPr snapToGrid="0">
      <p:cViewPr varScale="1">
        <p:scale>
          <a:sx n="96" d="100"/>
          <a:sy n="96" d="100"/>
        </p:scale>
        <p:origin x="17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493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7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29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541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62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0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382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051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792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8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492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2AA54B-4A66-49F9-B7BD-EAD105A4EED9}" type="datetimeFigureOut">
              <a:rPr lang="en-US" smtClean="0"/>
              <a:t>8/19/24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B7CE4-36F3-4BA8-B424-BF64A1FB77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74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Elegant optimization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482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351" y="2235566"/>
            <a:ext cx="7744028" cy="46464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663" y="26115"/>
            <a:ext cx="10515600" cy="1325563"/>
          </a:xfrm>
        </p:spPr>
        <p:txBody>
          <a:bodyPr/>
          <a:lstStyle/>
          <a:p>
            <a:r>
              <a:rPr lang="en-US" dirty="0"/>
              <a:t>Reverse : Run 1-2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3663" y="1048777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Start from waist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 marL="228600" lvl="2">
                  <a:spcBef>
                    <a:spcPts val="1000"/>
                  </a:spcBef>
                </a:pPr>
                <a:r>
                  <a:rPr lang="en-US" b="0" dirty="0">
                    <a:latin typeface="Cambria Math" panose="02040503050406030204" pitchFamily="18" charset="0"/>
                  </a:rPr>
                  <a:t>Current Lattice (Changed D11 to 30 cm) : To make sure beta functions at quad are low</a:t>
                </a:r>
              </a:p>
              <a:p>
                <a:pPr marL="228600" lvl="2">
                  <a:spcBef>
                    <a:spcPts val="10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/>
                  <a:t>(needed): 0.0092,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dirty="0"/>
                  <a:t>(needed): 0.0071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39,300)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Small spot size at YAG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3663" y="1048777"/>
                <a:ext cx="10515600" cy="4351338"/>
              </a:xfrm>
              <a:blipFill>
                <a:blip r:embed="rId3"/>
                <a:stretch>
                  <a:fillRect l="-522" t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/>
          <p:cNvSpPr/>
          <p:nvPr/>
        </p:nvSpPr>
        <p:spPr>
          <a:xfrm>
            <a:off x="9182987" y="5744798"/>
            <a:ext cx="89808" cy="43030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9010395" y="5400115"/>
            <a:ext cx="4349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YAG</a:t>
            </a:r>
          </a:p>
        </p:txBody>
      </p:sp>
    </p:spTree>
    <p:extLst>
      <p:ext uri="{BB962C8B-B14F-4D97-AF65-F5344CB8AC3E}">
        <p14:creationId xmlns:p14="http://schemas.microsoft.com/office/powerpoint/2010/main" val="239055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0" y="23152"/>
                <a:ext cx="10515600" cy="1325563"/>
              </a:xfrm>
            </p:spPr>
            <p:txBody>
              <a:bodyPr/>
              <a:lstStyle/>
              <a:p>
                <a:r>
                  <a:rPr lang="en-US" dirty="0"/>
                  <a:t>Reverse : Run 3 – Constraining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dirty="0"/>
                  <a:t> to 200</a:t>
                </a:r>
              </a:p>
            </p:txBody>
          </p:sp>
        </mc:Choice>
        <mc:Fallback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23152"/>
                <a:ext cx="10515600" cy="1325563"/>
              </a:xfrm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Start from waist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 marL="228600" lvl="2">
                  <a:spcBef>
                    <a:spcPts val="1000"/>
                  </a:spcBef>
                </a:pPr>
                <a:r>
                  <a:rPr lang="en-US" b="0" dirty="0">
                    <a:latin typeface="Cambria Math" panose="02040503050406030204" pitchFamily="18" charset="0"/>
                  </a:rPr>
                  <a:t>Current Lattice (Changed D11 to 30 cm) : To make sure beta functions at quad are low</a:t>
                </a:r>
              </a:p>
              <a:p>
                <a:pPr marL="228600" lvl="2">
                  <a:spcBef>
                    <a:spcPts val="10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dirty="0"/>
                  <a:t>(needed): 0.0092,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en-US" dirty="0"/>
                  <a:t>(needed): 0.0071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39,200)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Small spot size at YAG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  <a:blipFill>
                <a:blip r:embed="rId3"/>
                <a:stretch>
                  <a:fillRect l="-522" t="-15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diagram of a graph&#10;&#10;Description automatically generated">
            <a:extLst>
              <a:ext uri="{FF2B5EF4-FFF2-40B4-BE49-F238E27FC236}">
                <a16:creationId xmlns:a16="http://schemas.microsoft.com/office/drawing/2014/main" id="{DEABE9EC-E565-9452-69B0-9D1348E46A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027" y="2608232"/>
            <a:ext cx="7082947" cy="424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400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152"/>
            <a:ext cx="10515600" cy="1325563"/>
          </a:xfrm>
        </p:spPr>
        <p:txBody>
          <a:bodyPr/>
          <a:lstStyle/>
          <a:p>
            <a:r>
              <a:rPr lang="en-US" dirty="0"/>
              <a:t>Reverse: Run 4 – Matching to initial Twiss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Start from waist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 marL="228600" lvl="2">
                  <a:spcBef>
                    <a:spcPts val="1000"/>
                  </a:spcBef>
                </a:pPr>
                <a:r>
                  <a:rPr lang="en-US" b="0" dirty="0">
                    <a:latin typeface="Cambria Math" panose="02040503050406030204" pitchFamily="18" charset="0"/>
                  </a:rPr>
                  <a:t>Current Lattice (Changed D11 to 30 cm) : To make sure beta functions at quad are low</a:t>
                </a:r>
                <a:endParaRPr lang="en-US" dirty="0"/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39,200)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Small spot size at YAG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Asymmetry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  <a:blipFill>
                <a:blip r:embed="rId2"/>
                <a:stretch>
                  <a:fillRect l="-603" t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diagram of a graph&#10;&#10;Description automatically generated">
            <a:extLst>
              <a:ext uri="{FF2B5EF4-FFF2-40B4-BE49-F238E27FC236}">
                <a16:creationId xmlns:a16="http://schemas.microsoft.com/office/drawing/2014/main" id="{76B01394-CC51-82F7-CCE8-C3BC48ABED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333" y="2912994"/>
            <a:ext cx="6582806" cy="394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05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152"/>
            <a:ext cx="10515600" cy="1325563"/>
          </a:xfrm>
        </p:spPr>
        <p:txBody>
          <a:bodyPr/>
          <a:lstStyle/>
          <a:p>
            <a:r>
              <a:rPr lang="en-US" dirty="0"/>
              <a:t>Reverse:  Run 5 – Reverse matching to initial Twiss parameters but asymmetric spot size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b="0" dirty="0">
                    <a:latin typeface="Cambria Math" panose="02040503050406030204" pitchFamily="18" charset="0"/>
                  </a:rPr>
                  <a:t>Current Lattice (Changed D11 to 30 cm) : To make sure beta functions at quad are low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>
                    <a:latin typeface="Cambria Math" panose="02040503050406030204" pitchFamily="18" charset="0"/>
                  </a:rPr>
                  <a:t>Matched to Initial </a:t>
                </a:r>
                <a:r>
                  <a:rPr lang="en-US" dirty="0" err="1">
                    <a:latin typeface="Cambria Math" panose="02040503050406030204" pitchFamily="18" charset="0"/>
                  </a:rPr>
                  <a:t>twiss</a:t>
                </a:r>
                <a:r>
                  <a:rPr lang="en-US" dirty="0">
                    <a:latin typeface="Cambria Math" panose="02040503050406030204" pitchFamily="18" charset="0"/>
                  </a:rPr>
                  <a:t> parameters</a:t>
                </a:r>
                <a:endParaRPr lang="en-US" dirty="0"/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39,200)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Small spot size at YAG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Asymmetry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  <a:blipFill>
                <a:blip r:embed="rId2"/>
                <a:stretch>
                  <a:fillRect l="-603" t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AF1C8791-2FBA-53E9-7C94-67B3E6C0E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9770" y="2506662"/>
            <a:ext cx="725223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524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152"/>
            <a:ext cx="11353800" cy="1325563"/>
          </a:xfrm>
        </p:spPr>
        <p:txBody>
          <a:bodyPr/>
          <a:lstStyle/>
          <a:p>
            <a:r>
              <a:rPr lang="en-US" dirty="0"/>
              <a:t>Forward: Run 6 – Matching to plasma parameters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</p:spPr>
            <p:txBody>
              <a:bodyPr/>
              <a:lstStyle/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Optimizing quads and drift spacing</a:t>
                </a:r>
              </a:p>
              <a:p>
                <a:pPr marL="685800" lvl="3">
                  <a:spcBef>
                    <a:spcPts val="1000"/>
                  </a:spcBef>
                </a:pPr>
                <a:r>
                  <a:rPr lang="en-US" dirty="0"/>
                  <a:t>Matched to plasma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dirty="0"/>
                  <a:t> </a:t>
                </a:r>
                <a:endParaRPr lang="en-US" b="0" dirty="0">
                  <a:latin typeface="Cambria Math" panose="02040503050406030204" pitchFamily="18" charset="0"/>
                </a:endParaRP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>
                    <a:latin typeface="Cambria Math" panose="02040503050406030204" pitchFamily="18" charset="0"/>
                  </a:rPr>
                  <a:t>Starting from initial </a:t>
                </a:r>
                <a:r>
                  <a:rPr lang="en-US" dirty="0" err="1">
                    <a:latin typeface="Cambria Math" panose="02040503050406030204" pitchFamily="18" charset="0"/>
                  </a:rPr>
                  <a:t>twiss</a:t>
                </a:r>
                <a:r>
                  <a:rPr lang="en-US" dirty="0">
                    <a:latin typeface="Cambria Math" panose="02040503050406030204" pitchFamily="18" charset="0"/>
                  </a:rPr>
                  <a:t> parameters</a:t>
                </a:r>
                <a:endParaRPr lang="en-US" dirty="0"/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Constraints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/>
                  <a:t>,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dirty="0"/>
                  <a:t> 39,200)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Plasma chamber is 30 cm from quad end</a:t>
                </a:r>
              </a:p>
              <a:p>
                <a:pPr marL="228600" lvl="2">
                  <a:spcBef>
                    <a:spcPts val="1000"/>
                  </a:spcBef>
                </a:pPr>
                <a:r>
                  <a:rPr lang="en-US" dirty="0"/>
                  <a:t>YAG could be placed inside chamber?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05266"/>
                <a:ext cx="10515600" cy="4351338"/>
              </a:xfrm>
              <a:blipFill>
                <a:blip r:embed="rId2"/>
                <a:stretch>
                  <a:fillRect l="-603" t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23971629-9F1F-E8A5-9D3C-C8FA60B62B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412"/>
          <a:stretch/>
        </p:blipFill>
        <p:spPr>
          <a:xfrm>
            <a:off x="5446642" y="2948878"/>
            <a:ext cx="6745357" cy="3909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510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152"/>
            <a:ext cx="11353800" cy="1325563"/>
          </a:xfrm>
        </p:spPr>
        <p:txBody>
          <a:bodyPr/>
          <a:lstStyle/>
          <a:p>
            <a:r>
              <a:rPr lang="en-US" dirty="0"/>
              <a:t>Forward: Run 7 – Simulated RAW Beam (OPAL)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5266"/>
            <a:ext cx="10515600" cy="4351338"/>
          </a:xfrm>
        </p:spPr>
        <p:txBody>
          <a:bodyPr/>
          <a:lstStyle/>
          <a:p>
            <a:pPr marL="228600" lvl="2">
              <a:spcBef>
                <a:spcPts val="1000"/>
              </a:spcBef>
            </a:pPr>
            <a:r>
              <a:rPr lang="en-US" dirty="0"/>
              <a:t>OPAL beam works in a similar way – Matched to plasma beta functions</a:t>
            </a:r>
          </a:p>
          <a:p>
            <a:pPr marL="228600" lvl="2">
              <a:spcBef>
                <a:spcPts val="1000"/>
              </a:spcBef>
            </a:pPr>
            <a:r>
              <a:rPr lang="en-US" dirty="0"/>
              <a:t>YAG could be placed inside chamber?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971629-9F1F-E8A5-9D3C-C8FA60B62B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412"/>
          <a:stretch/>
        </p:blipFill>
        <p:spPr>
          <a:xfrm>
            <a:off x="1378224" y="2180250"/>
            <a:ext cx="8017567" cy="464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76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3BF0E-8459-C922-B896-BA9E9CD5A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Emittances (3</a:t>
            </a:r>
            <a:r>
              <a:rPr lang="en-US" baseline="30000" dirty="0"/>
              <a:t>rd</a:t>
            </a:r>
            <a:r>
              <a:rPr lang="en-US" dirty="0"/>
              <a:t> order tracking)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51CA7C-A461-06E1-5625-AAAEA2EBC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194560"/>
            <a:ext cx="7772400" cy="46634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EC7821-A312-C358-3583-56978FCC31AC}"/>
              </a:ext>
            </a:extLst>
          </p:cNvPr>
          <p:cNvSpPr txBox="1"/>
          <p:nvPr/>
        </p:nvSpPr>
        <p:spPr>
          <a:xfrm>
            <a:off x="980661" y="1178897"/>
            <a:ext cx="45322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Energy spread : 33 keV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Increases with increase in energy spread</a:t>
            </a:r>
          </a:p>
        </p:txBody>
      </p:sp>
    </p:spTree>
    <p:extLst>
      <p:ext uri="{BB962C8B-B14F-4D97-AF65-F5344CB8AC3E}">
        <p14:creationId xmlns:p14="http://schemas.microsoft.com/office/powerpoint/2010/main" val="2024596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42"/>
          <p:cNvCxnSpPr/>
          <p:nvPr/>
        </p:nvCxnSpPr>
        <p:spPr>
          <a:xfrm>
            <a:off x="409543" y="5908112"/>
            <a:ext cx="11482809" cy="5248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9564134" y="5775396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313079" y="6081766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26.92</a:t>
            </a:r>
            <a:endParaRPr lang="en-US" dirty="0"/>
          </a:p>
        </p:txBody>
      </p:sp>
      <p:cxnSp>
        <p:nvCxnSpPr>
          <p:cNvPr id="46" name="Straight Connector 45"/>
          <p:cNvCxnSpPr/>
          <p:nvPr/>
        </p:nvCxnSpPr>
        <p:spPr>
          <a:xfrm flipH="1" flipV="1">
            <a:off x="1121071" y="5746284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813085" y="6065652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20.87</a:t>
            </a:r>
          </a:p>
        </p:txBody>
      </p:sp>
      <p:cxnSp>
        <p:nvCxnSpPr>
          <p:cNvPr id="48" name="Straight Connector 47"/>
          <p:cNvCxnSpPr/>
          <p:nvPr/>
        </p:nvCxnSpPr>
        <p:spPr>
          <a:xfrm flipH="1" flipV="1">
            <a:off x="1421893" y="5755533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 flipV="1">
            <a:off x="403483" y="5755533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 flipV="1">
            <a:off x="5751814" y="5797950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5480184" y="6095416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24.13</a:t>
            </a:r>
          </a:p>
        </p:txBody>
      </p:sp>
      <p:cxnSp>
        <p:nvCxnSpPr>
          <p:cNvPr id="52" name="Straight Connector 51"/>
          <p:cNvCxnSpPr/>
          <p:nvPr/>
        </p:nvCxnSpPr>
        <p:spPr>
          <a:xfrm flipH="1" flipV="1">
            <a:off x="5367486" y="5797950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5060869" y="6324597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23.87</a:t>
            </a:r>
          </a:p>
        </p:txBody>
      </p:sp>
      <p:cxnSp>
        <p:nvCxnSpPr>
          <p:cNvPr id="54" name="Straight Connector 53"/>
          <p:cNvCxnSpPr/>
          <p:nvPr/>
        </p:nvCxnSpPr>
        <p:spPr>
          <a:xfrm flipH="1" flipV="1">
            <a:off x="5078324" y="5819370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4755760" y="6100119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23.62</a:t>
            </a:r>
          </a:p>
        </p:txBody>
      </p:sp>
      <p:sp>
        <p:nvSpPr>
          <p:cNvPr id="56" name="Rectangle 55"/>
          <p:cNvSpPr/>
          <p:nvPr/>
        </p:nvSpPr>
        <p:spPr>
          <a:xfrm>
            <a:off x="1153257" y="6238432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21.08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03483" y="3804249"/>
            <a:ext cx="32716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Experimental setup - FBPWFA</a:t>
            </a:r>
          </a:p>
        </p:txBody>
      </p:sp>
      <p:cxnSp>
        <p:nvCxnSpPr>
          <p:cNvPr id="61" name="Straight Connector 60"/>
          <p:cNvCxnSpPr/>
          <p:nvPr/>
        </p:nvCxnSpPr>
        <p:spPr>
          <a:xfrm>
            <a:off x="301160" y="2613057"/>
            <a:ext cx="11482809" cy="5248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 flipV="1">
            <a:off x="1012688" y="2451229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/>
        </p:nvSpPr>
        <p:spPr>
          <a:xfrm>
            <a:off x="704702" y="2770597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20.87</a:t>
            </a:r>
          </a:p>
        </p:txBody>
      </p:sp>
      <p:cxnSp>
        <p:nvCxnSpPr>
          <p:cNvPr id="66" name="Straight Connector 65"/>
          <p:cNvCxnSpPr/>
          <p:nvPr/>
        </p:nvCxnSpPr>
        <p:spPr>
          <a:xfrm flipH="1" flipV="1">
            <a:off x="1313510" y="2460478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 flipV="1">
            <a:off x="295100" y="2460478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 flipV="1">
            <a:off x="5643431" y="250289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>
            <a:off x="5371801" y="2800361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24.13</a:t>
            </a:r>
          </a:p>
        </p:txBody>
      </p:sp>
      <p:cxnSp>
        <p:nvCxnSpPr>
          <p:cNvPr id="70" name="Straight Connector 69"/>
          <p:cNvCxnSpPr/>
          <p:nvPr/>
        </p:nvCxnSpPr>
        <p:spPr>
          <a:xfrm flipH="1" flipV="1">
            <a:off x="5226088" y="2503438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/>
          <p:cNvSpPr/>
          <p:nvPr/>
        </p:nvSpPr>
        <p:spPr>
          <a:xfrm>
            <a:off x="4952486" y="3029542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23.87</a:t>
            </a:r>
          </a:p>
        </p:txBody>
      </p:sp>
      <p:cxnSp>
        <p:nvCxnSpPr>
          <p:cNvPr id="72" name="Straight Connector 71"/>
          <p:cNvCxnSpPr/>
          <p:nvPr/>
        </p:nvCxnSpPr>
        <p:spPr>
          <a:xfrm flipH="1" flipV="1">
            <a:off x="4969941" y="252431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4647377" y="2805064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23.62</a:t>
            </a:r>
          </a:p>
        </p:txBody>
      </p:sp>
      <p:sp>
        <p:nvSpPr>
          <p:cNvPr id="74" name="Rectangle 73"/>
          <p:cNvSpPr/>
          <p:nvPr/>
        </p:nvSpPr>
        <p:spPr>
          <a:xfrm>
            <a:off x="1044874" y="2943377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21.08</a:t>
            </a:r>
          </a:p>
        </p:txBody>
      </p:sp>
      <p:cxnSp>
        <p:nvCxnSpPr>
          <p:cNvPr id="75" name="Straight Connector 74"/>
          <p:cNvCxnSpPr/>
          <p:nvPr/>
        </p:nvCxnSpPr>
        <p:spPr>
          <a:xfrm flipH="1" flipV="1">
            <a:off x="10186517" y="251859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95100" y="509194"/>
            <a:ext cx="25710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Existing AWA beamline</a:t>
            </a:r>
          </a:p>
        </p:txBody>
      </p:sp>
      <p:sp>
        <p:nvSpPr>
          <p:cNvPr id="79" name="Rounded Rectangle 78"/>
          <p:cNvSpPr/>
          <p:nvPr/>
        </p:nvSpPr>
        <p:spPr>
          <a:xfrm>
            <a:off x="1360479" y="4683491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ounded Rectangle 79"/>
          <p:cNvSpPr/>
          <p:nvPr/>
        </p:nvSpPr>
        <p:spPr>
          <a:xfrm>
            <a:off x="1068287" y="4683491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ounded Rectangle 80"/>
          <p:cNvSpPr/>
          <p:nvPr/>
        </p:nvSpPr>
        <p:spPr>
          <a:xfrm>
            <a:off x="1237652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/>
          <p:cNvSpPr/>
          <p:nvPr/>
        </p:nvSpPr>
        <p:spPr>
          <a:xfrm>
            <a:off x="945460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/>
          <p:cNvSpPr/>
          <p:nvPr/>
        </p:nvSpPr>
        <p:spPr>
          <a:xfrm>
            <a:off x="5345054" y="4738504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/>
          <p:cNvSpPr/>
          <p:nvPr/>
        </p:nvSpPr>
        <p:spPr>
          <a:xfrm>
            <a:off x="5016875" y="4737077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ounded Rectangle 85"/>
          <p:cNvSpPr/>
          <p:nvPr/>
        </p:nvSpPr>
        <p:spPr>
          <a:xfrm>
            <a:off x="5670602" y="4737077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ounded Rectangle 86"/>
          <p:cNvSpPr/>
          <p:nvPr/>
        </p:nvSpPr>
        <p:spPr>
          <a:xfrm>
            <a:off x="5222227" y="1319463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ounded Rectangle 87"/>
          <p:cNvSpPr/>
          <p:nvPr/>
        </p:nvSpPr>
        <p:spPr>
          <a:xfrm>
            <a:off x="4894048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ounded Rectangle 88"/>
          <p:cNvSpPr/>
          <p:nvPr/>
        </p:nvSpPr>
        <p:spPr>
          <a:xfrm>
            <a:off x="5547775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ounded Rectangle 89"/>
          <p:cNvSpPr/>
          <p:nvPr/>
        </p:nvSpPr>
        <p:spPr>
          <a:xfrm>
            <a:off x="8224896" y="1319463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ounded Rectangle 90"/>
          <p:cNvSpPr/>
          <p:nvPr/>
        </p:nvSpPr>
        <p:spPr>
          <a:xfrm>
            <a:off x="7896717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/>
          <p:cNvSpPr/>
          <p:nvPr/>
        </p:nvSpPr>
        <p:spPr>
          <a:xfrm>
            <a:off x="8550444" y="13180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/>
          <p:cNvCxnSpPr/>
          <p:nvPr/>
        </p:nvCxnSpPr>
        <p:spPr>
          <a:xfrm flipH="1" flipV="1">
            <a:off x="8626372" y="2490074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ctangle 99"/>
          <p:cNvSpPr/>
          <p:nvPr/>
        </p:nvSpPr>
        <p:spPr>
          <a:xfrm>
            <a:off x="8354742" y="2787540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26.69</a:t>
            </a:r>
          </a:p>
        </p:txBody>
      </p:sp>
      <p:cxnSp>
        <p:nvCxnSpPr>
          <p:cNvPr id="101" name="Straight Connector 100"/>
          <p:cNvCxnSpPr/>
          <p:nvPr/>
        </p:nvCxnSpPr>
        <p:spPr>
          <a:xfrm flipH="1" flipV="1">
            <a:off x="8279761" y="250289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angle 101"/>
          <p:cNvSpPr/>
          <p:nvPr/>
        </p:nvSpPr>
        <p:spPr>
          <a:xfrm>
            <a:off x="7935427" y="3016721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26.34</a:t>
            </a:r>
          </a:p>
        </p:txBody>
      </p:sp>
      <p:cxnSp>
        <p:nvCxnSpPr>
          <p:cNvPr id="103" name="Straight Connector 102"/>
          <p:cNvCxnSpPr/>
          <p:nvPr/>
        </p:nvCxnSpPr>
        <p:spPr>
          <a:xfrm flipH="1" flipV="1">
            <a:off x="7952882" y="2511494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ectangle 103"/>
          <p:cNvSpPr/>
          <p:nvPr/>
        </p:nvSpPr>
        <p:spPr>
          <a:xfrm>
            <a:off x="7630318" y="2792243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25.99</a:t>
            </a:r>
          </a:p>
        </p:txBody>
      </p:sp>
      <p:cxnSp>
        <p:nvCxnSpPr>
          <p:cNvPr id="105" name="Straight Connector 104"/>
          <p:cNvCxnSpPr/>
          <p:nvPr/>
        </p:nvCxnSpPr>
        <p:spPr>
          <a:xfrm flipH="1" flipV="1">
            <a:off x="8697594" y="5753976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Rectangle 105"/>
          <p:cNvSpPr/>
          <p:nvPr/>
        </p:nvSpPr>
        <p:spPr>
          <a:xfrm>
            <a:off x="8347292" y="6038216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26.56</a:t>
            </a:r>
          </a:p>
        </p:txBody>
      </p:sp>
      <p:cxnSp>
        <p:nvCxnSpPr>
          <p:cNvPr id="107" name="Straight Connector 106"/>
          <p:cNvCxnSpPr/>
          <p:nvPr/>
        </p:nvCxnSpPr>
        <p:spPr>
          <a:xfrm flipH="1" flipV="1">
            <a:off x="8350983" y="5766797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/>
          <p:cNvSpPr/>
          <p:nvPr/>
        </p:nvSpPr>
        <p:spPr>
          <a:xfrm>
            <a:off x="8006649" y="6280623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26.34</a:t>
            </a:r>
          </a:p>
        </p:txBody>
      </p:sp>
      <p:cxnSp>
        <p:nvCxnSpPr>
          <p:cNvPr id="109" name="Straight Connector 108"/>
          <p:cNvCxnSpPr/>
          <p:nvPr/>
        </p:nvCxnSpPr>
        <p:spPr>
          <a:xfrm flipH="1" flipV="1">
            <a:off x="8024104" y="5775396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Rectangle 109"/>
          <p:cNvSpPr/>
          <p:nvPr/>
        </p:nvSpPr>
        <p:spPr>
          <a:xfrm>
            <a:off x="7701540" y="6056145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26.12</a:t>
            </a:r>
          </a:p>
        </p:txBody>
      </p:sp>
      <p:sp>
        <p:nvSpPr>
          <p:cNvPr id="111" name="Rounded Rectangle 110"/>
          <p:cNvSpPr/>
          <p:nvPr/>
        </p:nvSpPr>
        <p:spPr>
          <a:xfrm>
            <a:off x="8319262" y="476369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ounded Rectangle 111"/>
          <p:cNvSpPr/>
          <p:nvPr/>
        </p:nvSpPr>
        <p:spPr>
          <a:xfrm>
            <a:off x="7991083" y="4762269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/>
          <p:cNvSpPr/>
          <p:nvPr/>
        </p:nvSpPr>
        <p:spPr>
          <a:xfrm>
            <a:off x="8644810" y="4762269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ounded Rectangle 113"/>
          <p:cNvSpPr/>
          <p:nvPr/>
        </p:nvSpPr>
        <p:spPr>
          <a:xfrm>
            <a:off x="6722246" y="1328014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ounded Rectangle 114"/>
          <p:cNvSpPr/>
          <p:nvPr/>
        </p:nvSpPr>
        <p:spPr>
          <a:xfrm>
            <a:off x="6769943" y="4752166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Connector 116"/>
          <p:cNvCxnSpPr/>
          <p:nvPr/>
        </p:nvCxnSpPr>
        <p:spPr>
          <a:xfrm flipH="1" flipV="1">
            <a:off x="6797208" y="255263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/>
          <p:cNvSpPr txBox="1"/>
          <p:nvPr/>
        </p:nvSpPr>
        <p:spPr>
          <a:xfrm>
            <a:off x="6494169" y="2275069"/>
            <a:ext cx="797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25.13</a:t>
            </a:r>
            <a:endParaRPr lang="en-US" dirty="0"/>
          </a:p>
        </p:txBody>
      </p:sp>
      <p:sp>
        <p:nvSpPr>
          <p:cNvPr id="119" name="Rectangle 118"/>
          <p:cNvSpPr/>
          <p:nvPr/>
        </p:nvSpPr>
        <p:spPr>
          <a:xfrm>
            <a:off x="9212223" y="4772264"/>
            <a:ext cx="910023" cy="860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plasma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6566567" y="4417901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6535377" y="976216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cxnSp>
        <p:nvCxnSpPr>
          <p:cNvPr id="123" name="Straight Connector 122"/>
          <p:cNvCxnSpPr/>
          <p:nvPr/>
        </p:nvCxnSpPr>
        <p:spPr>
          <a:xfrm flipH="1" flipV="1">
            <a:off x="6817742" y="5797950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tangle 123"/>
          <p:cNvSpPr/>
          <p:nvPr/>
        </p:nvSpPr>
        <p:spPr>
          <a:xfrm>
            <a:off x="6546112" y="6095416"/>
            <a:ext cx="5950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25.13</a:t>
            </a:r>
          </a:p>
        </p:txBody>
      </p:sp>
      <p:cxnSp>
        <p:nvCxnSpPr>
          <p:cNvPr id="127" name="Straight Connector 126"/>
          <p:cNvCxnSpPr/>
          <p:nvPr/>
        </p:nvCxnSpPr>
        <p:spPr>
          <a:xfrm flipH="1" flipV="1">
            <a:off x="10310158" y="5773791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/>
          <p:cNvSpPr txBox="1"/>
          <p:nvPr/>
        </p:nvSpPr>
        <p:spPr>
          <a:xfrm>
            <a:off x="10052508" y="6084543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27.3</a:t>
            </a:r>
            <a:endParaRPr lang="en-US" dirty="0"/>
          </a:p>
        </p:txBody>
      </p:sp>
      <p:sp>
        <p:nvSpPr>
          <p:cNvPr id="131" name="Rounded Rectangle 130"/>
          <p:cNvSpPr/>
          <p:nvPr/>
        </p:nvSpPr>
        <p:spPr>
          <a:xfrm>
            <a:off x="2858569" y="1346735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/>
          <p:cNvSpPr txBox="1"/>
          <p:nvPr/>
        </p:nvSpPr>
        <p:spPr>
          <a:xfrm>
            <a:off x="2671700" y="994937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cxnSp>
        <p:nvCxnSpPr>
          <p:cNvPr id="133" name="Straight Connector 132"/>
          <p:cNvCxnSpPr/>
          <p:nvPr/>
        </p:nvCxnSpPr>
        <p:spPr>
          <a:xfrm flipH="1" flipV="1">
            <a:off x="2912126" y="2498646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2609087" y="2221080"/>
            <a:ext cx="797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22.85</a:t>
            </a:r>
            <a:endParaRPr lang="en-US" dirty="0"/>
          </a:p>
        </p:txBody>
      </p:sp>
      <p:sp>
        <p:nvSpPr>
          <p:cNvPr id="138" name="Rounded Rectangle 137"/>
          <p:cNvSpPr/>
          <p:nvPr/>
        </p:nvSpPr>
        <p:spPr>
          <a:xfrm>
            <a:off x="2917240" y="4665957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TextBox 138"/>
          <p:cNvSpPr txBox="1"/>
          <p:nvPr/>
        </p:nvSpPr>
        <p:spPr>
          <a:xfrm>
            <a:off x="2730371" y="4314159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cxnSp>
        <p:nvCxnSpPr>
          <p:cNvPr id="140" name="Straight Connector 139"/>
          <p:cNvCxnSpPr/>
          <p:nvPr/>
        </p:nvCxnSpPr>
        <p:spPr>
          <a:xfrm flipH="1" flipV="1">
            <a:off x="2970797" y="5817868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/>
          <p:cNvSpPr txBox="1"/>
          <p:nvPr/>
        </p:nvSpPr>
        <p:spPr>
          <a:xfrm>
            <a:off x="2667758" y="5540302"/>
            <a:ext cx="797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22.85</a:t>
            </a:r>
            <a:endParaRPr lang="en-US" dirty="0"/>
          </a:p>
        </p:txBody>
      </p:sp>
      <p:sp>
        <p:nvSpPr>
          <p:cNvPr id="142" name="Rounded Rectangle 141"/>
          <p:cNvSpPr/>
          <p:nvPr/>
        </p:nvSpPr>
        <p:spPr>
          <a:xfrm>
            <a:off x="10115826" y="1318035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/>
          <p:cNvSpPr txBox="1"/>
          <p:nvPr/>
        </p:nvSpPr>
        <p:spPr>
          <a:xfrm>
            <a:off x="9916382" y="2869160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27.3</a:t>
            </a:r>
            <a:endParaRPr lang="en-US" dirty="0"/>
          </a:p>
        </p:txBody>
      </p:sp>
      <p:sp>
        <p:nvSpPr>
          <p:cNvPr id="144" name="Rectangle 143"/>
          <p:cNvSpPr/>
          <p:nvPr/>
        </p:nvSpPr>
        <p:spPr>
          <a:xfrm>
            <a:off x="10534325" y="1318035"/>
            <a:ext cx="910023" cy="8606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cube</a:t>
            </a:r>
          </a:p>
        </p:txBody>
      </p:sp>
      <p:cxnSp>
        <p:nvCxnSpPr>
          <p:cNvPr id="145" name="Straight Connector 144"/>
          <p:cNvCxnSpPr/>
          <p:nvPr/>
        </p:nvCxnSpPr>
        <p:spPr>
          <a:xfrm flipH="1" flipV="1">
            <a:off x="11016355" y="2518595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Box 145"/>
          <p:cNvSpPr txBox="1"/>
          <p:nvPr/>
        </p:nvSpPr>
        <p:spPr>
          <a:xfrm>
            <a:off x="10733113" y="2896456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27.64</a:t>
            </a:r>
            <a:endParaRPr lang="en-US" dirty="0"/>
          </a:p>
        </p:txBody>
      </p:sp>
      <p:cxnSp>
        <p:nvCxnSpPr>
          <p:cNvPr id="147" name="Straight Connector 146"/>
          <p:cNvCxnSpPr/>
          <p:nvPr/>
        </p:nvCxnSpPr>
        <p:spPr>
          <a:xfrm flipH="1" flipV="1">
            <a:off x="11763922" y="2503969"/>
            <a:ext cx="8630" cy="30515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ounded Rectangle 147"/>
          <p:cNvSpPr/>
          <p:nvPr/>
        </p:nvSpPr>
        <p:spPr>
          <a:xfrm>
            <a:off x="11701188" y="1310510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11453629" y="2869160"/>
            <a:ext cx="61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27.98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859190-D6F0-BBA8-3482-5266F71BDE9D}"/>
              </a:ext>
            </a:extLst>
          </p:cNvPr>
          <p:cNvSpPr txBox="1"/>
          <p:nvPr/>
        </p:nvSpPr>
        <p:spPr>
          <a:xfrm>
            <a:off x="9916382" y="951368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0B546F-CEBF-1BA9-63EA-0A7BC5072357}"/>
              </a:ext>
            </a:extLst>
          </p:cNvPr>
          <p:cNvSpPr txBox="1"/>
          <p:nvPr/>
        </p:nvSpPr>
        <p:spPr>
          <a:xfrm>
            <a:off x="11465356" y="982575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5BB38A-85DA-881A-670B-9E5937DE323E}"/>
              </a:ext>
            </a:extLst>
          </p:cNvPr>
          <p:cNvSpPr txBox="1"/>
          <p:nvPr/>
        </p:nvSpPr>
        <p:spPr>
          <a:xfrm>
            <a:off x="9388728" y="3470864"/>
            <a:ext cx="557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YAG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4654BA2-67BA-C5A4-EAF8-1CD9F573082B}"/>
              </a:ext>
            </a:extLst>
          </p:cNvPr>
          <p:cNvSpPr/>
          <p:nvPr/>
        </p:nvSpPr>
        <p:spPr>
          <a:xfrm>
            <a:off x="10257374" y="4758677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417FF08-C58B-7140-9155-95F39EBB18A9}"/>
              </a:ext>
            </a:extLst>
          </p:cNvPr>
          <p:cNvSpPr/>
          <p:nvPr/>
        </p:nvSpPr>
        <p:spPr>
          <a:xfrm>
            <a:off x="10547624" y="4757136"/>
            <a:ext cx="122827" cy="860619"/>
          </a:xfrm>
          <a:prstGeom prst="round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C9122A4-5C23-48CB-BF57-D3DDA3B961E9}"/>
              </a:ext>
            </a:extLst>
          </p:cNvPr>
          <p:cNvSpPr/>
          <p:nvPr/>
        </p:nvSpPr>
        <p:spPr>
          <a:xfrm>
            <a:off x="11298406" y="4769655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5B9ABE3-5CC2-130E-1D07-1C805347AF9B}"/>
              </a:ext>
            </a:extLst>
          </p:cNvPr>
          <p:cNvSpPr/>
          <p:nvPr/>
        </p:nvSpPr>
        <p:spPr>
          <a:xfrm>
            <a:off x="11743862" y="4752164"/>
            <a:ext cx="122827" cy="86061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647274-8BB5-56F0-1960-E5547559B465}"/>
              </a:ext>
            </a:extLst>
          </p:cNvPr>
          <p:cNvSpPr txBox="1"/>
          <p:nvPr/>
        </p:nvSpPr>
        <p:spPr>
          <a:xfrm>
            <a:off x="11380466" y="4352816"/>
            <a:ext cx="972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542A7B-FCD7-A90A-A623-DE05E6BCBB14}"/>
              </a:ext>
            </a:extLst>
          </p:cNvPr>
          <p:cNvSpPr txBox="1"/>
          <p:nvPr/>
        </p:nvSpPr>
        <p:spPr>
          <a:xfrm>
            <a:off x="10670451" y="4291164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Slit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DE5B5A-795E-82AE-2ED2-222F06438266}"/>
              </a:ext>
            </a:extLst>
          </p:cNvPr>
          <p:cNvSpPr/>
          <p:nvPr/>
        </p:nvSpPr>
        <p:spPr>
          <a:xfrm>
            <a:off x="7388" y="2789488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20.3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A7367C-1AC2-D26D-33E3-A1837262CCA2}"/>
              </a:ext>
            </a:extLst>
          </p:cNvPr>
          <p:cNvSpPr txBox="1"/>
          <p:nvPr/>
        </p:nvSpPr>
        <p:spPr>
          <a:xfrm>
            <a:off x="125804" y="6432015"/>
            <a:ext cx="7937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(in m)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DCA8C5-BC3F-74F6-6EBA-DE2947B83CDE}"/>
              </a:ext>
            </a:extLst>
          </p:cNvPr>
          <p:cNvSpPr txBox="1"/>
          <p:nvPr/>
        </p:nvSpPr>
        <p:spPr>
          <a:xfrm>
            <a:off x="7388" y="3249742"/>
            <a:ext cx="62058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(in m)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59085E-BEDD-74F1-574E-44E8D5524668}"/>
              </a:ext>
            </a:extLst>
          </p:cNvPr>
          <p:cNvSpPr/>
          <p:nvPr/>
        </p:nvSpPr>
        <p:spPr>
          <a:xfrm>
            <a:off x="139848" y="5364625"/>
            <a:ext cx="503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20.3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D2D87F3-02CE-7B7A-53EA-EB49DF23F67B}"/>
              </a:ext>
            </a:extLst>
          </p:cNvPr>
          <p:cNvSpPr/>
          <p:nvPr/>
        </p:nvSpPr>
        <p:spPr>
          <a:xfrm>
            <a:off x="8970701" y="4750882"/>
            <a:ext cx="122827" cy="860619"/>
          </a:xfrm>
          <a:prstGeom prst="round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0D25689-69E3-A7B5-0BFB-FB3BD20096C6}"/>
              </a:ext>
            </a:extLst>
          </p:cNvPr>
          <p:cNvSpPr/>
          <p:nvPr/>
        </p:nvSpPr>
        <p:spPr>
          <a:xfrm>
            <a:off x="10889361" y="4758677"/>
            <a:ext cx="122827" cy="86061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997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9797</TotalTime>
  <Words>374</Words>
  <Application>Microsoft Macintosh PowerPoint</Application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Office Theme</vt:lpstr>
      <vt:lpstr>Elegant optimization</vt:lpstr>
      <vt:lpstr>Reverse : Run 1-2</vt:lpstr>
      <vt:lpstr>Reverse : Run 3 – Constraining β_y to 200</vt:lpstr>
      <vt:lpstr>Reverse: Run 4 – Matching to initial Twiss parameters</vt:lpstr>
      <vt:lpstr>Reverse:  Run 5 – Reverse matching to initial Twiss parameters but asymmetric spot size</vt:lpstr>
      <vt:lpstr>Forward: Run 6 – Matching to plasma parameters</vt:lpstr>
      <vt:lpstr>Forward: Run 7 – Simulated RAW Beam (OPAL)</vt:lpstr>
      <vt:lpstr>Emittances (3rd order tracking)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Elegant optimization</dc:title>
  <dc:creator>Pratik Manwani</dc:creator>
  <cp:lastModifiedBy>Pratik Manwani</cp:lastModifiedBy>
  <cp:revision>27</cp:revision>
  <dcterms:created xsi:type="dcterms:W3CDTF">2024-08-14T22:13:24Z</dcterms:created>
  <dcterms:modified xsi:type="dcterms:W3CDTF">2024-08-21T18:02:56Z</dcterms:modified>
</cp:coreProperties>
</file>

<file path=docProps/thumbnail.jpeg>
</file>